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3" r:id="rId5"/>
    <p:sldId id="262" r:id="rId6"/>
    <p:sldId id="267" r:id="rId7"/>
    <p:sldId id="278" r:id="rId8"/>
    <p:sldId id="266" r:id="rId9"/>
    <p:sldId id="265" r:id="rId10"/>
    <p:sldId id="279" r:id="rId11"/>
    <p:sldId id="281" r:id="rId12"/>
    <p:sldId id="264" r:id="rId13"/>
    <p:sldId id="272" r:id="rId14"/>
    <p:sldId id="271" r:id="rId15"/>
    <p:sldId id="277" r:id="rId16"/>
    <p:sldId id="270" r:id="rId17"/>
    <p:sldId id="276" r:id="rId18"/>
    <p:sldId id="275" r:id="rId19"/>
    <p:sldId id="274" r:id="rId20"/>
    <p:sldId id="269" r:id="rId21"/>
    <p:sldId id="268" r:id="rId22"/>
    <p:sldId id="282" r:id="rId23"/>
    <p:sldId id="260" r:id="rId24"/>
    <p:sldId id="283" r:id="rId25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E1FA0-A269-46C2-8345-B0611701B92B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DA85-7520-4BA7-A855-F6B6A5032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0396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B7D9-FB67-4CD9-BFB1-FC7CA6E9C0A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8D2D-E2EE-D045-860D-CE5DD35342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5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61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239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452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 algn="l">
              <a:defRPr sz="3733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Your headline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3/30/2017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8643324" y="3309324"/>
            <a:ext cx="6858003" cy="239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392" y="1600201"/>
            <a:ext cx="10945216" cy="4525963"/>
          </a:xfrm>
        </p:spPr>
        <p:txBody>
          <a:bodyPr>
            <a:noAutofit/>
          </a:bodyPr>
          <a:lstStyle>
            <a:lvl1pPr marL="234945" indent="-234945">
              <a:buFont typeface="Arial" pitchFamily="34" charset="0"/>
              <a:buChar char="•"/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16851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071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15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587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7776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9813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048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56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21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EDDBC-8496-44C9-A1DA-5BA5790FA937}" type="datetimeFigureOut">
              <a:rPr lang="is-IS" smtClean="0"/>
              <a:t>30.3.2017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30D5-10D2-46BB-AD86-DEC8058F92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4773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&#222;&#243;rarinn%20&#198;varsson%20IKEA%20Kynning%20byggingarvetvangurinn%201.1.pptx" TargetMode="External"/><Relationship Id="rId13" Type="http://schemas.openxmlformats.org/officeDocument/2006/relationships/hyperlink" Target="Hagkv&#230;m%20&#237;b&#250;&#240;arh&#250;s%20&#250;r%20steinullareiningum%20og%20l&#237;mtr&#233;%20-%20Hj&#246;rd&#237;s%20Sigurg&#237;slad&#243;ttir,%2029.03.2017.odp" TargetMode="External"/><Relationship Id="rId3" Type="http://schemas.openxmlformats.org/officeDocument/2006/relationships/image" Target="../media/image13.png"/><Relationship Id="rId7" Type="http://schemas.openxmlformats.org/officeDocument/2006/relationships/hyperlink" Target="Junior%20Living%20-%20Claes%20Presentation%20Island%202017-03-30%20-%20PDF.pdf" TargetMode="External"/><Relationship Id="rId12" Type="http://schemas.openxmlformats.org/officeDocument/2006/relationships/hyperlink" Target="Kynning%20-%20Modulus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Gu&#240;mundur%20Sigfinnsson%20Byggingarkostna&#240;ur_30_3_17.pptx" TargetMode="External"/><Relationship Id="rId11" Type="http://schemas.openxmlformats.org/officeDocument/2006/relationships/hyperlink" Target="FIBRA%20KYNNING%202017_FINAL.pdf" TargetMode="External"/><Relationship Id="rId5" Type="http://schemas.openxmlformats.org/officeDocument/2006/relationships/hyperlink" Target="Almar%20Gu&#240;mundsson_&#205;b&#250;&#240;amarka&#240;ur_fundur_30.mars2017%20(2).pptx" TargetMode="External"/><Relationship Id="rId10" Type="http://schemas.openxmlformats.org/officeDocument/2006/relationships/hyperlink" Target="EcoAtlas%2030.03%20kynning.pptx" TargetMode="External"/><Relationship Id="rId4" Type="http://schemas.openxmlformats.org/officeDocument/2006/relationships/hyperlink" Target="Mat%20&#225;%20hagkv&#230;mni%20vi&#240;%20&#250;thlutun%20stofnframlaga-Hrafnhildur%20Sif%20Hrafnsd&#243;ttir_290317_FIN.pptx" TargetMode="External"/><Relationship Id="rId9" Type="http://schemas.openxmlformats.org/officeDocument/2006/relationships/hyperlink" Target="Kynning-Loftorka%20Borgarnesi%20Gu&#240;j&#243;n%20J&#243;nasson%2030.03.2017%20r&#233;tt.pptx" TargetMode="External"/><Relationship Id="rId14" Type="http://schemas.openxmlformats.org/officeDocument/2006/relationships/hyperlink" Target="M&#225;l&#254;ing%20fyrir%20&#222;orvald%20-%20final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1"/>
          <p:cNvSpPr txBox="1"/>
          <p:nvPr/>
        </p:nvSpPr>
        <p:spPr>
          <a:xfrm>
            <a:off x="1834937" y="1004887"/>
            <a:ext cx="8432269" cy="43158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80000"/>
              </a:lnSpc>
              <a:defRPr/>
            </a:pPr>
            <a:endParaRPr lang="sv-SE" sz="8800" spc="-400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80000"/>
              </a:lnSpc>
              <a:defRPr/>
            </a:pPr>
            <a:r>
              <a:rPr lang="sv-SE" sz="8000" spc="-400" dirty="0" smtClean="0">
                <a:solidFill>
                  <a:schemeClr val="bg1"/>
                </a:solidFill>
                <a:latin typeface="Verdana"/>
                <a:cs typeface="Verdana"/>
              </a:rPr>
              <a:t>IKEA </a:t>
            </a:r>
          </a:p>
          <a:p>
            <a:pPr>
              <a:lnSpc>
                <a:spcPct val="80000"/>
              </a:lnSpc>
              <a:defRPr/>
            </a:pPr>
            <a:r>
              <a:rPr lang="sv-SE" sz="7200" spc="-400" dirty="0" smtClean="0">
                <a:solidFill>
                  <a:schemeClr val="bg1"/>
                </a:solidFill>
                <a:latin typeface="Verdana"/>
                <a:cs typeface="Verdana"/>
              </a:rPr>
              <a:t>og bygging hagkvæmra íbúða</a:t>
            </a:r>
            <a:endParaRPr lang="sv-SE" sz="7200" spc="-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cxnSp>
        <p:nvCxnSpPr>
          <p:cNvPr id="16" name="Rak pil 12"/>
          <p:cNvCxnSpPr/>
          <p:nvPr/>
        </p:nvCxnSpPr>
        <p:spPr>
          <a:xfrm>
            <a:off x="2782889" y="5424488"/>
            <a:ext cx="1811337" cy="0"/>
          </a:xfrm>
          <a:prstGeom prst="straightConnector1">
            <a:avLst/>
          </a:prstGeom>
          <a:ln w="228600" cap="rnd">
            <a:noFill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462" y="6196204"/>
            <a:ext cx="3606800" cy="266700"/>
          </a:xfrm>
          <a:prstGeom prst="rect">
            <a:avLst/>
          </a:prstGeom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0429131" y="179388"/>
            <a:ext cx="76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500">
                <a:latin typeface="Verdana" charset="0"/>
              </a:rPr>
              <a:t>© Inter IKEA Systems B.V. 2015</a:t>
            </a:r>
          </a:p>
        </p:txBody>
      </p:sp>
    </p:spTree>
    <p:extLst>
      <p:ext uri="{BB962C8B-B14F-4D97-AF65-F5344CB8AC3E}">
        <p14:creationId xmlns:p14="http://schemas.microsoft.com/office/powerpoint/2010/main" val="6744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477"/>
            <a:ext cx="10515600" cy="774827"/>
          </a:xfrm>
        </p:spPr>
        <p:txBody>
          <a:bodyPr>
            <a:noAutofit/>
          </a:bodyPr>
          <a:lstStyle/>
          <a:p>
            <a:r>
              <a:rPr lang="is-IS" sz="54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Yfirlitsmynd</a:t>
            </a:r>
            <a:endParaRPr lang="is-IS" sz="54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1024128"/>
            <a:ext cx="8083296" cy="5516880"/>
          </a:xfrm>
        </p:spPr>
      </p:pic>
    </p:spTree>
    <p:extLst>
      <p:ext uri="{BB962C8B-B14F-4D97-AF65-F5344CB8AC3E}">
        <p14:creationId xmlns:p14="http://schemas.microsoft.com/office/powerpoint/2010/main" val="27257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object 2"/>
          <p:cNvSpPr/>
          <p:nvPr/>
        </p:nvSpPr>
        <p:spPr>
          <a:xfrm>
            <a:off x="115823" y="48005"/>
            <a:ext cx="11623903" cy="6923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8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109"/>
            <a:ext cx="10515600" cy="878459"/>
          </a:xfrm>
        </p:spPr>
        <p:txBody>
          <a:bodyPr/>
          <a:lstStyle/>
          <a:p>
            <a:r>
              <a:rPr lang="is-IS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Urriðaholtsstræti 10 - 12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906860"/>
            <a:ext cx="8936736" cy="5305778"/>
          </a:xfrm>
        </p:spPr>
      </p:pic>
      <p:sp>
        <p:nvSpPr>
          <p:cNvPr id="3" name="TextBox 2"/>
          <p:cNvSpPr txBox="1"/>
          <p:nvPr/>
        </p:nvSpPr>
        <p:spPr>
          <a:xfrm>
            <a:off x="1584960" y="2804160"/>
            <a:ext cx="142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Náttúrufræðistofnun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631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438912"/>
            <a:ext cx="10637520" cy="6047231"/>
          </a:xfrm>
        </p:spPr>
      </p:pic>
      <p:sp>
        <p:nvSpPr>
          <p:cNvPr id="2" name="TextBox 1"/>
          <p:cNvSpPr txBox="1"/>
          <p:nvPr/>
        </p:nvSpPr>
        <p:spPr>
          <a:xfrm>
            <a:off x="2865120" y="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 smtClean="0"/>
              <a:t>Fyrsta hæð. 9 íbúðir. </a:t>
            </a:r>
            <a:endParaRPr lang="is-IS" sz="2400" b="1" dirty="0"/>
          </a:p>
        </p:txBody>
      </p:sp>
    </p:spTree>
    <p:extLst>
      <p:ext uri="{BB962C8B-B14F-4D97-AF65-F5344CB8AC3E}">
        <p14:creationId xmlns:p14="http://schemas.microsoft.com/office/powerpoint/2010/main" val="13034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95072"/>
            <a:ext cx="8266175" cy="6528816"/>
          </a:xfrm>
        </p:spPr>
      </p:pic>
    </p:spTree>
    <p:extLst>
      <p:ext uri="{BB962C8B-B14F-4D97-AF65-F5344CB8AC3E}">
        <p14:creationId xmlns:p14="http://schemas.microsoft.com/office/powerpoint/2010/main" val="32901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0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s-IS" sz="66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Stúdíó íbúðir, smáíbúðir</a:t>
            </a:r>
            <a:endParaRPr lang="is-IS" sz="66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4912"/>
            <a:ext cx="10515600" cy="3452051"/>
          </a:xfrm>
        </p:spPr>
        <p:txBody>
          <a:bodyPr/>
          <a:lstStyle/>
          <a:p>
            <a:r>
              <a:rPr lang="is-IS" sz="3200" b="1" dirty="0" smtClean="0"/>
              <a:t>Nýtanlegur grunnflötur ekki nema 25 – 30 m2	</a:t>
            </a:r>
          </a:p>
          <a:p>
            <a:r>
              <a:rPr lang="is-IS" sz="3200" b="1" dirty="0" smtClean="0"/>
              <a:t>Birt stærð hinsvegar frá 32 – 41m2, en þá er geymslu á jarðhæð og útveggjum bætt við stærð íbúðar.</a:t>
            </a:r>
          </a:p>
          <a:p>
            <a:r>
              <a:rPr lang="is-IS" sz="3200" b="1" dirty="0" smtClean="0"/>
              <a:t>Svalir og sameign teljast hinsvegar ekki með.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73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32" y="149224"/>
            <a:ext cx="7798677" cy="5916295"/>
          </a:xfrm>
        </p:spPr>
      </p:pic>
      <p:sp>
        <p:nvSpPr>
          <p:cNvPr id="2" name="TextBox 1"/>
          <p:cNvSpPr txBox="1"/>
          <p:nvPr/>
        </p:nvSpPr>
        <p:spPr>
          <a:xfrm>
            <a:off x="262128" y="149224"/>
            <a:ext cx="217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 smtClean="0"/>
              <a:t>45,6 m2 gólfflötur</a:t>
            </a:r>
            <a:endParaRPr lang="is-IS" sz="2000" b="1" dirty="0"/>
          </a:p>
        </p:txBody>
      </p:sp>
    </p:spTree>
    <p:extLst>
      <p:ext uri="{BB962C8B-B14F-4D97-AF65-F5344CB8AC3E}">
        <p14:creationId xmlns:p14="http://schemas.microsoft.com/office/powerpoint/2010/main" val="28725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56" y="377825"/>
            <a:ext cx="8200735" cy="5799138"/>
          </a:xfrm>
        </p:spPr>
      </p:pic>
      <p:sp>
        <p:nvSpPr>
          <p:cNvPr id="2" name="TextBox 1"/>
          <p:cNvSpPr txBox="1"/>
          <p:nvPr/>
        </p:nvSpPr>
        <p:spPr>
          <a:xfrm>
            <a:off x="5730240" y="73152"/>
            <a:ext cx="281635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45,2 m2 gólfflötur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179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430213"/>
            <a:ext cx="7144512" cy="5684837"/>
          </a:xfrm>
        </p:spPr>
      </p:pic>
      <p:sp>
        <p:nvSpPr>
          <p:cNvPr id="2" name="TextBox 1"/>
          <p:cNvSpPr txBox="1"/>
          <p:nvPr/>
        </p:nvSpPr>
        <p:spPr>
          <a:xfrm>
            <a:off x="3700272" y="0"/>
            <a:ext cx="484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 smtClean="0"/>
              <a:t>Stór íbúð,  54,4m2 gólfflötur, birt stærð 71,7</a:t>
            </a:r>
            <a:endParaRPr lang="is-IS" sz="2000" b="1" dirty="0"/>
          </a:p>
        </p:txBody>
      </p:sp>
    </p:spTree>
    <p:extLst>
      <p:ext uri="{BB962C8B-B14F-4D97-AF65-F5344CB8AC3E}">
        <p14:creationId xmlns:p14="http://schemas.microsoft.com/office/powerpoint/2010/main" val="12244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08" y="408432"/>
            <a:ext cx="7021652" cy="6022848"/>
          </a:xfrm>
        </p:spPr>
      </p:pic>
      <p:sp>
        <p:nvSpPr>
          <p:cNvPr id="5" name="TextBox 4"/>
          <p:cNvSpPr txBox="1"/>
          <p:nvPr/>
        </p:nvSpPr>
        <p:spPr>
          <a:xfrm>
            <a:off x="1450848" y="42672"/>
            <a:ext cx="616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Stærsta íbúð hússins 58,6 m2 gólfflötur, birt stærð 75,7m2 </a:t>
            </a:r>
            <a:endParaRPr lang="is-IS" b="1" dirty="0"/>
          </a:p>
        </p:txBody>
      </p:sp>
    </p:spTree>
    <p:extLst>
      <p:ext uri="{BB962C8B-B14F-4D97-AF65-F5344CB8AC3E}">
        <p14:creationId xmlns:p14="http://schemas.microsoft.com/office/powerpoint/2010/main" val="13514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381"/>
            <a:ext cx="10515600" cy="1073531"/>
          </a:xfrm>
        </p:spPr>
        <p:txBody>
          <a:bodyPr>
            <a:normAutofit fontScale="90000"/>
          </a:bodyPr>
          <a:lstStyle/>
          <a:p>
            <a:r>
              <a:rPr lang="is-IS" sz="72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Formáli	</a:t>
            </a:r>
            <a:endParaRPr lang="is-IS" sz="72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4835843"/>
          </a:xfrm>
        </p:spPr>
        <p:txBody>
          <a:bodyPr>
            <a:normAutofit fontScale="92500" lnSpcReduction="20000"/>
          </a:bodyPr>
          <a:lstStyle/>
          <a:p>
            <a:r>
              <a:rPr lang="is-IS" sz="3200" b="1" dirty="0" smtClean="0"/>
              <a:t>Seint á næsta ári mun ljúka byggingu 36 íbúða fjölbýlishúss í Urriðaholtinu í Garðabæ, nánar tiltekið við hlið húss Náttúrufræðistofnunar.</a:t>
            </a:r>
          </a:p>
          <a:p>
            <a:r>
              <a:rPr lang="is-IS" sz="3200" b="1" dirty="0" smtClean="0"/>
              <a:t>Hugmyndin af byggingu þessa húss kemur frá IKEA og það byggt að okkar undirlagi. </a:t>
            </a:r>
          </a:p>
          <a:p>
            <a:r>
              <a:rPr lang="is-IS" sz="3200" b="1" dirty="0" smtClean="0"/>
              <a:t>Mig langar aðeins að kynna þetta verkefni fyrir ykkur og þegar fram líða stundir, þá fæ ég vonandi einnig að kynna lokaniðurstöður, hverjar sem þær verða.</a:t>
            </a:r>
          </a:p>
          <a:p>
            <a:r>
              <a:rPr lang="is-IS" sz="3200" b="1" dirty="0" smtClean="0"/>
              <a:t>Upphaflega hugmyndin var að reyna að byggja þetta sem mjög ódýrar íbúðir, en ég verð því miður að valda ákveðnum vonbrigðum hvað það varðar.</a:t>
            </a:r>
          </a:p>
          <a:p>
            <a:r>
              <a:rPr lang="is-IS" sz="3200" b="1" dirty="0" smtClean="0"/>
              <a:t>Þetta er hinsvegar ákveðið pilot verkefni sem nýtist vonandi í að byggja mun ódýrara á sömu hugmyndfræði síðar meir.</a:t>
            </a:r>
          </a:p>
        </p:txBody>
      </p:sp>
    </p:spTree>
    <p:extLst>
      <p:ext uri="{BB962C8B-B14F-4D97-AF65-F5344CB8AC3E}">
        <p14:creationId xmlns:p14="http://schemas.microsoft.com/office/powerpoint/2010/main" val="12729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432" y="78613"/>
            <a:ext cx="10515600" cy="847979"/>
          </a:xfrm>
        </p:spPr>
        <p:txBody>
          <a:bodyPr/>
          <a:lstStyle/>
          <a:p>
            <a:r>
              <a:rPr lang="is-IS" sz="54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Fyrstu niðurstöður</a:t>
            </a:r>
            <a:r>
              <a:rPr lang="is-IS" dirty="0" smtClean="0"/>
              <a:t>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/>
          </a:bodyPr>
          <a:lstStyle/>
          <a:p>
            <a:r>
              <a:rPr lang="is-IS" sz="3200" b="1" dirty="0" smtClean="0"/>
              <a:t>Það er því miður ljóst að þessar íbúðir verða seint taldar neitt sérlega ódýrar, en fyrir því eru nokkrar ástæður.</a:t>
            </a:r>
          </a:p>
          <a:p>
            <a:r>
              <a:rPr lang="is-IS" sz="3200" b="1" dirty="0" smtClean="0"/>
              <a:t>Byggingarlóð.  Þetta er á mjög dýrum stað, sem hefur sín áhrif, en fyrstu tölur benda til að kostnaður tengdur staðsetningunni nemi yfir 100.000 kr á m2.</a:t>
            </a:r>
          </a:p>
          <a:p>
            <a:r>
              <a:rPr lang="is-IS" sz="3200" b="1" dirty="0" smtClean="0"/>
              <a:t>Ákveðið að gera þetta af mjög miklum myndarbrag og ekkert til sparað til að tryggja gæði hönnunar, bæði hvað varðar upplifun tilvonandi íbúa, sem og sjónræn áhrif á nágrennið.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91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149"/>
            <a:ext cx="10515600" cy="738251"/>
          </a:xfrm>
        </p:spPr>
        <p:txBody>
          <a:bodyPr>
            <a:normAutofit fontScale="90000"/>
          </a:bodyPr>
          <a:lstStyle/>
          <a:p>
            <a:r>
              <a:rPr lang="is-IS" sz="54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Fyrstu niðurstöður</a:t>
            </a:r>
            <a:r>
              <a:rPr lang="is-IS" dirty="0">
                <a:solidFill>
                  <a:prstClr val="black"/>
                </a:solidFill>
              </a:rPr>
              <a:t>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213104"/>
            <a:ext cx="10713720" cy="5303520"/>
          </a:xfrm>
        </p:spPr>
        <p:txBody>
          <a:bodyPr>
            <a:normAutofit fontScale="47500" lnSpcReduction="20000"/>
          </a:bodyPr>
          <a:lstStyle/>
          <a:p>
            <a:r>
              <a:rPr lang="is-IS" sz="6000" b="1" dirty="0" smtClean="0"/>
              <a:t>Að vinna þá brautryðjandavinnu sem fylgir Svansvottuninni hækkar byggingarkostnað töluvert.</a:t>
            </a:r>
          </a:p>
          <a:p>
            <a:r>
              <a:rPr lang="is-IS" sz="6000" b="1" dirty="0" smtClean="0"/>
              <a:t>Bæði hvað varðar efnisval, en  ekki síður úrlausnir. </a:t>
            </a:r>
          </a:p>
          <a:p>
            <a:r>
              <a:rPr lang="is-IS" sz="6000" b="1" dirty="0" smtClean="0"/>
              <a:t>Til að mynda er loftræstikerfi í húsinu til að endurnýta hita og kostar það verulega.   </a:t>
            </a:r>
          </a:p>
          <a:p>
            <a:r>
              <a:rPr lang="is-IS" sz="6000" b="1" dirty="0" smtClean="0"/>
              <a:t>Að </a:t>
            </a:r>
            <a:r>
              <a:rPr lang="is-IS" sz="6000" b="1" dirty="0"/>
              <a:t>byggja smátt er hlutfallslega mjög dýrt, þar sem dýrustu rýmin eru til staðar, þ.e eldhús og bað</a:t>
            </a:r>
            <a:r>
              <a:rPr lang="is-IS" sz="6000" b="1" dirty="0" smtClean="0"/>
              <a:t>.</a:t>
            </a:r>
          </a:p>
          <a:p>
            <a:r>
              <a:rPr lang="is-IS" sz="6000" b="1" dirty="0" smtClean="0"/>
              <a:t>Byggingarreglugerð.   Þó svo að því sé haldið fram að byggingarreglugerðin komi til móts við þá sem eru að byggja minni íbúðir, þá höfum við rekist á það að það er enn þónokkuð í land.</a:t>
            </a:r>
          </a:p>
          <a:p>
            <a:r>
              <a:rPr lang="is-IS" sz="6000" b="1" dirty="0" smtClean="0"/>
              <a:t>Sú krafa að baðherbergi þurfi að vera 5m2 í 25m2 íbúð er til að mynda íþyngjandi og dregur úr gæðum íbúðanna. </a:t>
            </a:r>
          </a:p>
          <a:p>
            <a:endParaRPr lang="is-IS" dirty="0" smtClean="0"/>
          </a:p>
          <a:p>
            <a:pPr marL="0" indent="0">
              <a:buNone/>
            </a:pPr>
            <a:endParaRPr lang="is-I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s-IS" dirty="0" smtClean="0"/>
              <a:t> </a:t>
            </a:r>
            <a:endParaRPr lang="is-IS" dirty="0"/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102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907"/>
          </a:xfrm>
        </p:spPr>
        <p:txBody>
          <a:bodyPr>
            <a:normAutofit fontScale="90000"/>
          </a:bodyPr>
          <a:lstStyle/>
          <a:p>
            <a:r>
              <a:rPr lang="is-IS" sz="49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Fyrstu niðurstöður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984"/>
            <a:ext cx="10515600" cy="4780979"/>
          </a:xfrm>
        </p:spPr>
        <p:txBody>
          <a:bodyPr>
            <a:normAutofit lnSpcReduction="10000"/>
          </a:bodyPr>
          <a:lstStyle/>
          <a:p>
            <a:r>
              <a:rPr lang="is-IS" b="1" dirty="0"/>
              <a:t>Krafan um stærð svala tekur ekki tillit til smæðar íbúða og hversu fáir eru líklegir til að vera í hverri íbúð, komi til eldsvoða.  </a:t>
            </a:r>
          </a:p>
          <a:p>
            <a:r>
              <a:rPr lang="is-IS" b="1" dirty="0"/>
              <a:t>Hljóðvistarkröfur eru að hækka kostnað verulega, en þrátt fyrir að aðkoma að íbúðum gegnum svalgang með glerhjúp dragi úr hljóðmengun, þá eru uppi kröfur um að hurðar </a:t>
            </a:r>
            <a:r>
              <a:rPr lang="is-IS" b="1" dirty="0" smtClean="0"/>
              <a:t>séu með extra hljóðvistareiginleikum og þá er einnig uppi krafa um að það sé andyri.</a:t>
            </a:r>
          </a:p>
          <a:p>
            <a:r>
              <a:rPr lang="is-IS" b="1" dirty="0" smtClean="0"/>
              <a:t>Endanlegur kostnaður liggur ekki enn fyrir, en mér sýnist að hægt verði að leigja minnstu íbúðirnar á undir 100.000 kr á mánuði og samt vera með eðlilega ávöxtun á fjárfestingunni. </a:t>
            </a:r>
          </a:p>
          <a:p>
            <a:r>
              <a:rPr lang="is-IS" b="1" dirty="0" smtClean="0"/>
              <a:t>Takist það, þá er mínum helstu markmiðum náð hvað varðar þetta verkefni.  </a:t>
            </a:r>
            <a:endParaRPr lang="is-IS" b="1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39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-669165"/>
            <a:ext cx="12336692" cy="81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125" y="1727997"/>
            <a:ext cx="1007128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is-IS" sz="2800" spc="100" dirty="0" smtClean="0">
                <a:latin typeface="Fedra Sans Std Medium" charset="0"/>
                <a:ea typeface="Fedra Sans Std Medium" charset="0"/>
                <a:cs typeface="Fedra Sans Std Medium" charset="0"/>
              </a:rPr>
              <a:t>Málþing um hagkvæmni í íbúðabyggingum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205745" y="1701362"/>
            <a:ext cx="10681455" cy="4366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ils.is/lisalib/getfile.aspx?itemid=c63fe756-0a54-11e7-b7b5-0050568e4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8" y="-144914"/>
            <a:ext cx="6840416" cy="18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127125" y="2971188"/>
            <a:ext cx="5330192" cy="388681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4" action="ppaction://hlinkpres?slideindex=1&amp;slidetitle="/>
              </a:rPr>
              <a:t>Krafa </a:t>
            </a:r>
            <a:r>
              <a:rPr lang="is-IS" sz="2900" b="1" dirty="0">
                <a:latin typeface="Fedra Sans Std Bold" panose="020B0803040000020004" pitchFamily="34" charset="0"/>
                <a:hlinkClick r:id="rId4" action="ppaction://hlinkpres?slideindex=1&amp;slidetitle="/>
              </a:rPr>
              <a:t>um hagkvæmni við úthlutun stofnframlaga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Hrafnhildur Sif Hrafnsdóttir, markaðsstjóri Íbúðalánasjóðs</a:t>
            </a:r>
            <a:br>
              <a:rPr lang="is-IS" sz="2900" dirty="0">
                <a:latin typeface="Fedra Sans Std Light" panose="020B0303040000020004" pitchFamily="34" charset="0"/>
              </a:rPr>
            </a:br>
            <a:r>
              <a:rPr lang="is-IS" sz="2900" dirty="0"/>
              <a:t/>
            </a:r>
            <a:br>
              <a:rPr lang="is-IS" sz="2900" dirty="0"/>
            </a:br>
            <a:endParaRPr lang="is-IS" sz="2900" dirty="0" smtClean="0"/>
          </a:p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5" action="ppaction://hlinkpres?slideindex=1&amp;slidetitle="/>
              </a:rPr>
              <a:t>Lóðarframboð </a:t>
            </a:r>
            <a:r>
              <a:rPr lang="is-IS" sz="2900" b="1" dirty="0">
                <a:latin typeface="Fedra Sans Std Bold" panose="020B0803040000020004" pitchFamily="34" charset="0"/>
                <a:hlinkClick r:id="rId5" action="ppaction://hlinkpres?slideindex=1&amp;slidetitle="/>
              </a:rPr>
              <a:t>og lóðarverð 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Almar Guðmundsson, framkvæmdastjóri Samtaka iðnaðarins  </a:t>
            </a:r>
            <a:br>
              <a:rPr lang="is-IS" sz="2900" dirty="0">
                <a:latin typeface="Fedra Sans Std Light" panose="020B0303040000020004" pitchFamily="34" charset="0"/>
              </a:rPr>
            </a:br>
            <a:r>
              <a:rPr lang="is-IS" sz="2900" dirty="0">
                <a:latin typeface="Fedra Sans Std Light" panose="020B0303040000020004" pitchFamily="34" charset="0"/>
              </a:rPr>
              <a:t/>
            </a:r>
            <a:br>
              <a:rPr lang="is-IS" sz="2900" dirty="0">
                <a:latin typeface="Fedra Sans Std Light" panose="020B0303040000020004" pitchFamily="34" charset="0"/>
              </a:rPr>
            </a:br>
            <a:endParaRPr lang="is-IS" sz="2900" dirty="0" smtClean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6" action="ppaction://hlinkpres?slideindex=1&amp;slidetitle="/>
              </a:rPr>
              <a:t>Byggingakostnaður 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Guðmundur Sigfinnsson, hagfræðingur hjá Íbúðalánasjóði </a:t>
            </a:r>
            <a:br>
              <a:rPr lang="is-IS" sz="2900" dirty="0">
                <a:latin typeface="Fedra Sans Std Light" panose="020B0303040000020004" pitchFamily="34" charset="0"/>
              </a:rPr>
            </a:br>
            <a:endParaRPr lang="is-IS" sz="2900" dirty="0" smtClean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2900" b="1" dirty="0" smtClean="0">
                <a:latin typeface="Fedra Sans Std Bold" panose="020B0803040000020004" pitchFamily="34" charset="0"/>
                <a:hlinkClick r:id="rId7" action="ppaction://hlinkfile"/>
              </a:rPr>
              <a:t>Færanleg </a:t>
            </a:r>
            <a:r>
              <a:rPr lang="is-IS" sz="2900" b="1" dirty="0">
                <a:latin typeface="Fedra Sans Std Bold" panose="020B0803040000020004" pitchFamily="34" charset="0"/>
                <a:hlinkClick r:id="rId7" action="ppaction://hlinkfile"/>
              </a:rPr>
              <a:t>snjallhús til að leysa bráðavanda í Stokkhólmi</a:t>
            </a:r>
            <a:endParaRPr lang="is-IS" sz="2900" b="1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Claes Eliasson, Junior </a:t>
            </a:r>
            <a:r>
              <a:rPr lang="is-IS" sz="2900" dirty="0" smtClean="0">
                <a:latin typeface="Fedra Sans Std Light" panose="020B0303040000020004" pitchFamily="34" charset="0"/>
              </a:rPr>
              <a:t>Living</a:t>
            </a:r>
          </a:p>
          <a:p>
            <a:pPr marL="0" indent="0">
              <a:buNone/>
            </a:pPr>
            <a:endParaRPr lang="is-IS" sz="2900" dirty="0" smtClean="0">
              <a:latin typeface="Fedra Sans Std Light" panose="020B03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Bold" panose="020B0803040000020004" pitchFamily="34" charset="0"/>
                <a:hlinkClick r:id="rId8" action="ppaction://hlinkpres?slideindex=1&amp;slidetitle="/>
              </a:rPr>
              <a:t>IKEA - Hagkvæmar íbúðir í Urriðaholti  </a:t>
            </a:r>
            <a:endParaRPr lang="is-IS" sz="2900" dirty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2900" dirty="0">
                <a:latin typeface="Fedra Sans Std Light" panose="020B0303040000020004" pitchFamily="34" charset="0"/>
              </a:rPr>
              <a:t>Þórarinn Ævarsson </a:t>
            </a:r>
          </a:p>
          <a:p>
            <a:pPr marL="0" indent="0">
              <a:buNone/>
            </a:pPr>
            <a:endParaRPr lang="is-IS" b="1" dirty="0">
              <a:latin typeface="Fedra Sans Std Light" panose="020B03030400000200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85518" y="2937492"/>
            <a:ext cx="5406482" cy="4905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9" action="ppaction://hlinkpres?slideindex=1&amp;slidetitle="/>
              </a:rPr>
              <a:t>Loftorka </a:t>
            </a:r>
            <a:r>
              <a:rPr lang="is-IS" sz="1400" dirty="0">
                <a:latin typeface="Fedra Sans Std Bold" panose="020B0803040000020004" pitchFamily="34" charset="0"/>
                <a:hlinkClick r:id="rId9" action="ppaction://hlinkpres?slideindex=1&amp;slidetitle="/>
              </a:rPr>
              <a:t>- forsteyptar einingarlausnir </a:t>
            </a:r>
            <a:r>
              <a:rPr lang="is-IS" sz="1400" dirty="0" smtClean="0">
                <a:latin typeface="Fedra Sans Std Bold" panose="020B0803040000020004" pitchFamily="34" charset="0"/>
              </a:rPr>
              <a:t>– </a:t>
            </a:r>
            <a:r>
              <a:rPr lang="is-IS" sz="1400" dirty="0" smtClean="0">
                <a:latin typeface="Fedra Sans Std Light" panose="020B0303040000020004" pitchFamily="34" charset="0"/>
              </a:rPr>
              <a:t>Guðjón Jónasson</a:t>
            </a:r>
            <a:endParaRPr lang="is-IS" sz="14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0" action="ppaction://hlinkpres?slideindex=1&amp;slidetitle="/>
              </a:rPr>
              <a:t>ecoAtlas </a:t>
            </a:r>
            <a:r>
              <a:rPr lang="is-IS" sz="1400" dirty="0">
                <a:latin typeface="Fedra Sans Std Bold" panose="020B0803040000020004" pitchFamily="34" charset="0"/>
                <a:hlinkClick r:id="rId10" action="ppaction://hlinkpres?slideindex=1&amp;slidetitle="/>
              </a:rPr>
              <a:t>– </a:t>
            </a:r>
            <a:r>
              <a:rPr lang="is-IS" sz="1400" dirty="0" smtClean="0">
                <a:latin typeface="Fedra Sans Std Bold" panose="020B0803040000020004" pitchFamily="34" charset="0"/>
                <a:hlinkClick r:id="rId10" action="ppaction://hlinkpres?slideindex=1&amp;slidetitle="/>
              </a:rPr>
              <a:t>snjallíbúðir </a:t>
            </a:r>
            <a:r>
              <a:rPr lang="is-IS" sz="1400" dirty="0">
                <a:latin typeface="Fedra Sans Std Light" panose="020B0303040000020004" pitchFamily="34" charset="0"/>
              </a:rPr>
              <a:t>- Óskar </a:t>
            </a:r>
            <a:r>
              <a:rPr lang="is-IS" sz="1400" dirty="0" smtClean="0">
                <a:latin typeface="Fedra Sans Std Light" panose="020B0303040000020004" pitchFamily="34" charset="0"/>
              </a:rPr>
              <a:t>F. Jónsson</a:t>
            </a:r>
            <a:endParaRPr lang="is-IS" sz="14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1" action="ppaction://hlinkfile"/>
              </a:rPr>
              <a:t>Fibra-hús </a:t>
            </a:r>
            <a:r>
              <a:rPr lang="is-IS" sz="1400" dirty="0">
                <a:latin typeface="Fedra Sans Std Bold" panose="020B0803040000020004" pitchFamily="34" charset="0"/>
                <a:hlinkClick r:id="rId11" action="ppaction://hlinkfile"/>
              </a:rPr>
              <a:t>- trefjaeiningar </a:t>
            </a:r>
            <a:r>
              <a:rPr lang="is-IS" sz="1400" dirty="0">
                <a:latin typeface="Fedra Sans Std Light" panose="020B0303040000020004" pitchFamily="34" charset="0"/>
              </a:rPr>
              <a:t>– Haraldur Ingvarsson</a:t>
            </a: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2" action="ppaction://hlinkpres?slideindex=1&amp;slidetitle="/>
              </a:rPr>
              <a:t>Modulus </a:t>
            </a:r>
            <a:r>
              <a:rPr lang="is-IS" sz="1400" dirty="0">
                <a:latin typeface="Fedra Sans Std Bold" panose="020B0803040000020004" pitchFamily="34" charset="0"/>
                <a:hlinkClick r:id="rId12" action="ppaction://hlinkpres?slideindex=1&amp;slidetitle="/>
              </a:rPr>
              <a:t>- forsmíðaðar einingar </a:t>
            </a:r>
            <a:r>
              <a:rPr lang="is-IS" sz="1400" dirty="0">
                <a:latin typeface="Fedra Sans Std Bold" panose="020B0803040000020004" pitchFamily="34" charset="0"/>
              </a:rPr>
              <a:t>- </a:t>
            </a:r>
            <a:r>
              <a:rPr lang="is-IS" sz="1400" dirty="0">
                <a:latin typeface="Fedra Sans Std Light" panose="020B0303040000020004" pitchFamily="34" charset="0"/>
              </a:rPr>
              <a:t>Berta Gunnarsdóttir og Jakob Helgi Bjarnason</a:t>
            </a:r>
          </a:p>
          <a:p>
            <a:pPr marL="0" indent="0"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3" action="ppaction://hlinkfile"/>
              </a:rPr>
              <a:t>Hagkvæm </a:t>
            </a:r>
            <a:r>
              <a:rPr lang="is-IS" sz="1400" dirty="0">
                <a:latin typeface="Fedra Sans Std Bold" panose="020B0803040000020004" pitchFamily="34" charset="0"/>
                <a:hlinkClick r:id="rId13" action="ppaction://hlinkfile"/>
              </a:rPr>
              <a:t>íbúðarhús úr steinullareiningum og límtré </a:t>
            </a:r>
            <a:r>
              <a:rPr lang="is-IS" sz="1400" dirty="0">
                <a:latin typeface="Fedra Sans Std Bold" panose="020B0803040000020004" pitchFamily="34" charset="0"/>
              </a:rPr>
              <a:t>- </a:t>
            </a:r>
            <a:r>
              <a:rPr lang="is-IS" sz="1400" dirty="0" smtClean="0">
                <a:latin typeface="Fedra Sans Std Light" panose="020B0303040000020004" pitchFamily="34" charset="0"/>
              </a:rPr>
              <a:t>Hjördís Sigurgísladóttir</a:t>
            </a:r>
            <a:endParaRPr lang="is-IS" sz="1400" dirty="0">
              <a:latin typeface="Fedra Sans Std Light" panose="020B03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s-IS" sz="600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 smtClean="0">
                <a:latin typeface="Fedra Sans Std Bold" panose="020B0803040000020004" pitchFamily="34" charset="0"/>
                <a:hlinkClick r:id="rId14" action="ppaction://hlinkpres?slideindex=1&amp;slidetitle="/>
              </a:rPr>
              <a:t>Snjallar </a:t>
            </a:r>
            <a:r>
              <a:rPr lang="is-IS" sz="1400" dirty="0">
                <a:latin typeface="Fedra Sans Std Bold" panose="020B0803040000020004" pitchFamily="34" charset="0"/>
                <a:hlinkClick r:id="rId14" action="ppaction://hlinkpres?slideindex=1&amp;slidetitle="/>
              </a:rPr>
              <a:t>lausnir - ÞG verktakar </a:t>
            </a:r>
            <a:r>
              <a:rPr lang="is-IS" sz="1400" dirty="0">
                <a:latin typeface="Fedra Sans Std Bold" panose="020B0803040000020004" pitchFamily="34" charset="0"/>
              </a:rPr>
              <a:t>- </a:t>
            </a:r>
            <a:r>
              <a:rPr lang="is-IS" sz="1400" dirty="0">
                <a:latin typeface="Fedra Sans Std Light" panose="020B0303040000020004" pitchFamily="34" charset="0"/>
              </a:rPr>
              <a:t>Þorvaldur Gissurarson</a:t>
            </a:r>
          </a:p>
          <a:p>
            <a:pPr marL="0" indent="0">
              <a:lnSpc>
                <a:spcPct val="70000"/>
              </a:lnSpc>
              <a:buNone/>
            </a:pPr>
            <a:endParaRPr lang="is-IS" sz="600" b="1" dirty="0" smtClean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b="1" dirty="0" smtClean="0">
                <a:latin typeface="Fedra Sans Std Bold" panose="020B0803040000020004" pitchFamily="34" charset="0"/>
              </a:rPr>
              <a:t>Lokaorð </a:t>
            </a:r>
            <a:endParaRPr lang="is-IS" sz="1400" b="1" dirty="0">
              <a:latin typeface="Fedra Sans Std Bold" panose="020B08030400000200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s-IS" sz="1400" dirty="0">
                <a:latin typeface="Fedra Sans Std Light" panose="020B0303040000020004" pitchFamily="34" charset="0"/>
              </a:rPr>
              <a:t>Hannes Frímann Sigurðsson verkefnisstjóri </a:t>
            </a:r>
            <a:r>
              <a:rPr lang="is-IS" sz="1400" dirty="0" smtClean="0">
                <a:latin typeface="Fedra Sans Std Light" panose="020B0303040000020004" pitchFamily="34" charset="0"/>
              </a:rPr>
              <a:t>Byggingarvettvangs</a:t>
            </a:r>
            <a:endParaRPr lang="is-IS" sz="1400" dirty="0">
              <a:latin typeface="Fedra Sans Std Light" panose="020B0303040000020004" pitchFamily="34" charset="0"/>
              <a:ea typeface="Fedra Serif B Std Book" panose="0203050505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125" y="2494041"/>
            <a:ext cx="5849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b="1" dirty="0">
                <a:latin typeface="Fedra Sans Std Bold" panose="020B0803040000020004" pitchFamily="34" charset="0"/>
              </a:rPr>
              <a:t>Fundarstjóri</a:t>
            </a:r>
            <a:r>
              <a:rPr lang="is-IS" sz="1400" dirty="0">
                <a:latin typeface="Fedra Sans Std Light" panose="020B0303040000020004" pitchFamily="34" charset="0"/>
              </a:rPr>
              <a:t> </a:t>
            </a:r>
            <a:r>
              <a:rPr lang="is-IS" sz="1400" dirty="0" smtClean="0">
                <a:latin typeface="Fedra Sans Std Light" panose="020B0303040000020004" pitchFamily="34" charset="0"/>
              </a:rPr>
              <a:t>- </a:t>
            </a:r>
            <a:r>
              <a:rPr lang="is-IS" sz="1400" dirty="0">
                <a:latin typeface="Fedra Sans Std Light" panose="020B0303040000020004" pitchFamily="34" charset="0"/>
              </a:rPr>
              <a:t>Una Jónsdóttir, hagfræðingur hjá </a:t>
            </a:r>
            <a:r>
              <a:rPr lang="is-IS" sz="1400" dirty="0" smtClean="0">
                <a:latin typeface="Fedra Sans Std Light" panose="020B0303040000020004" pitchFamily="34" charset="0"/>
              </a:rPr>
              <a:t>Íbúðalánasjóði</a:t>
            </a:r>
            <a:endParaRPr lang="is-IS" sz="1400" dirty="0">
              <a:latin typeface="Fedra Sans Std Light" panose="020B03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72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Formáli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3200" b="1" dirty="0" smtClean="0"/>
              <a:t>Það eru í raun tvær megin ástæður fyrir því að við erum í þessari vegferð:</a:t>
            </a:r>
          </a:p>
          <a:p>
            <a:endParaRPr lang="is-IS" sz="3200" b="1" dirty="0"/>
          </a:p>
          <a:p>
            <a:pPr marL="514350" indent="-514350">
              <a:buAutoNum type="arabicPeriod"/>
            </a:pPr>
            <a:r>
              <a:rPr lang="is-IS" sz="3200" b="1" dirty="0"/>
              <a:t>A</a:t>
            </a:r>
            <a:r>
              <a:rPr lang="is-IS" sz="3200" b="1" dirty="0" smtClean="0"/>
              <a:t>ð tryggja starfsfólki okkar öruggt og gott húsaskjól á góðu verði.</a:t>
            </a:r>
          </a:p>
          <a:p>
            <a:pPr marL="514350" indent="-514350">
              <a:buAutoNum type="arabicPeriod"/>
            </a:pPr>
            <a:r>
              <a:rPr lang="is-IS" sz="3200" b="1" dirty="0" smtClean="0"/>
              <a:t>Að upphefja og innleiða hugmyndafræðina </a:t>
            </a:r>
            <a:r>
              <a:rPr lang="is-IS" sz="4000" b="1" dirty="0" smtClean="0">
                <a:solidFill>
                  <a:srgbClr val="FF0000"/>
                </a:solidFill>
              </a:rPr>
              <a:t>Small space living</a:t>
            </a:r>
            <a:r>
              <a:rPr lang="is-IS" sz="3200" b="1" dirty="0" smtClean="0"/>
              <a:t>, hér á Íslandi,  en ég hef því miður ekki almennilega þýðingu á því hugtaki.  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144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811403"/>
          </a:xfrm>
        </p:spPr>
        <p:txBody>
          <a:bodyPr>
            <a:normAutofit fontScale="90000"/>
          </a:bodyPr>
          <a:lstStyle/>
          <a:p>
            <a:r>
              <a:rPr lang="is-IS" sz="60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Húsnæði fyrir starfsfólk</a:t>
            </a:r>
            <a:endParaRPr lang="is-IS" sz="60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54" y="1018032"/>
            <a:ext cx="11617291" cy="5359865"/>
          </a:xfrm>
        </p:spPr>
        <p:txBody>
          <a:bodyPr>
            <a:normAutofit/>
          </a:bodyPr>
          <a:lstStyle/>
          <a:p>
            <a:r>
              <a:rPr lang="is-IS" b="1" dirty="0" smtClean="0"/>
              <a:t>Við höfum skilgreint það sem svo að framtíðarvígvöllur fyrirtækja í framlínurekstri, t.a.m smásölufyrirtækja verði um hæft starfsfólk.</a:t>
            </a:r>
          </a:p>
          <a:p>
            <a:r>
              <a:rPr lang="is-IS" b="1" dirty="0" smtClean="0"/>
              <a:t>Eða með öðrum orðum að sá sem nær til sín og heldur hæfasta starfsfólkinu endar sem sigurvegari.</a:t>
            </a:r>
          </a:p>
          <a:p>
            <a:r>
              <a:rPr lang="is-IS" b="1" dirty="0" smtClean="0"/>
              <a:t>Rekstur IKEA verslunnar er gríðalega mannfrekur, en við erum 350 manns á  launaskrá og stefnum í 450 á næstu árum.  </a:t>
            </a:r>
          </a:p>
          <a:p>
            <a:r>
              <a:rPr lang="is-IS" b="1" dirty="0" smtClean="0"/>
              <a:t>Hátt hlutfall starfsmanna okkar er ýmist ungt fólk eða aðflutt og margir á hrakhólum hvað varðar húsnæði.</a:t>
            </a:r>
          </a:p>
          <a:p>
            <a:r>
              <a:rPr lang="is-IS" b="1" dirty="0" smtClean="0"/>
              <a:t>Við höfum ítrekað orðið fyrir því að hæft starfsfólk hefur látið af störfum vegna vandamála sem tengjast húsnæði á einn eða annan hátt.</a:t>
            </a:r>
            <a:endParaRPr lang="is-I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8" y="5537200"/>
            <a:ext cx="11760629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1325563"/>
          </a:xfrm>
        </p:spPr>
        <p:txBody>
          <a:bodyPr/>
          <a:lstStyle/>
          <a:p>
            <a:r>
              <a:rPr lang="is-IS" sz="60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Húsnæði fyrir starfsfólk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316736"/>
            <a:ext cx="10911840" cy="4157471"/>
          </a:xfrm>
        </p:spPr>
        <p:txBody>
          <a:bodyPr/>
          <a:lstStyle/>
          <a:p>
            <a:r>
              <a:rPr lang="is-IS" b="1" dirty="0" smtClean="0"/>
              <a:t>Þrátt fyrir að við greiðum ágætis laun, þá verður seint hægt að tala um að almennir starfsmenn í smásöluverslun séu í efri tekjumörkum.  </a:t>
            </a:r>
          </a:p>
          <a:p>
            <a:r>
              <a:rPr lang="is-IS" b="1" dirty="0" smtClean="0"/>
              <a:t>Sem þýðir að stór hluti starfsmanna ver allt of stórum hlut  ráðstöfunartekna í þak yfir höfuðið, oft á tíðum sub par.  </a:t>
            </a:r>
          </a:p>
          <a:p>
            <a:r>
              <a:rPr lang="is-IS" b="1" dirty="0" smtClean="0"/>
              <a:t>Heppilegt húsnæði, á góðu verði,  í göngufjarlægð við vinnustað, nauðsynlega þjónustu og fallega náttúru er að okkar mati mjög verðmætur pakki, sem setur okkur sem valkost í afar sterka stöðu.</a:t>
            </a:r>
          </a:p>
          <a:p>
            <a:r>
              <a:rPr lang="is-IS" b="1" dirty="0" smtClean="0"/>
              <a:t>Ef þetta er mögulegt án þess að vinnuveitandi beri af því þungar byrðar, þá getur þetta í raun verið álitlegur kostur. </a:t>
            </a:r>
          </a:p>
          <a:p>
            <a:pPr marL="0" lvl="0" indent="0">
              <a:buNone/>
            </a:pPr>
            <a:endParaRPr lang="is-IS" sz="2400" dirty="0">
              <a:solidFill>
                <a:prstClr val="black"/>
              </a:solidFill>
            </a:endParaRPr>
          </a:p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8" y="5537200"/>
            <a:ext cx="11760629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933323"/>
          </a:xfrm>
        </p:spPr>
        <p:txBody>
          <a:bodyPr>
            <a:normAutofit/>
          </a:bodyPr>
          <a:lstStyle/>
          <a:p>
            <a:r>
              <a:rPr lang="is-IS" sz="60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space living.</a:t>
            </a:r>
            <a:endParaRPr lang="is-IS" sz="60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018723"/>
          </a:xfrm>
        </p:spPr>
        <p:txBody>
          <a:bodyPr>
            <a:normAutofit/>
          </a:bodyPr>
          <a:lstStyle/>
          <a:p>
            <a:r>
              <a:rPr lang="is-IS" b="1" dirty="0" smtClean="0"/>
              <a:t>Small space living er einn af hornsteinum IKEA og hefur verið um árabil. </a:t>
            </a:r>
          </a:p>
          <a:p>
            <a:r>
              <a:rPr lang="is-IS" b="1" dirty="0" smtClean="0"/>
              <a:t>Small space living gengur ekki út á það að menn séu endilega að færa einhverjar fórnir, heldur að menn aðlagi sig að minna plássi.</a:t>
            </a:r>
          </a:p>
          <a:p>
            <a:r>
              <a:rPr lang="is-IS" b="1" dirty="0" smtClean="0"/>
              <a:t>Þetta er ekki minimalismi, heldur breytt hugarfar og nálgun.</a:t>
            </a:r>
          </a:p>
          <a:p>
            <a:r>
              <a:rPr lang="is-IS" b="1" dirty="0" smtClean="0"/>
              <a:t>Þetta getur verið aukin nýting á plássi lóð eða lárétt, samnýting á plássum undir margar mismunandi aðgerðir.</a:t>
            </a:r>
          </a:p>
          <a:p>
            <a:r>
              <a:rPr lang="is-IS" b="1" dirty="0" smtClean="0"/>
              <a:t>Þetta getur einnig verið nettari og minni húsgögn, staflanleg, samanbrjótanleg, uppblásanleg, upphengjanleg etc...</a:t>
            </a:r>
            <a:endParaRPr lang="is-IS" b="1" dirty="0"/>
          </a:p>
          <a:p>
            <a:r>
              <a:rPr lang="is-IS" b="1" dirty="0" smtClean="0"/>
              <a:t>Að öðrum ólöstuðum, þá er IKEA talið öðrum fremri, þegar kemur að small space lausnum. </a:t>
            </a:r>
          </a:p>
        </p:txBody>
      </p:sp>
    </p:spTree>
    <p:extLst>
      <p:ext uri="{BB962C8B-B14F-4D97-AF65-F5344CB8AC3E}">
        <p14:creationId xmlns:p14="http://schemas.microsoft.com/office/powerpoint/2010/main" val="5485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1036955"/>
          </a:xfrm>
        </p:spPr>
        <p:txBody>
          <a:bodyPr>
            <a:normAutofit/>
          </a:bodyPr>
          <a:lstStyle/>
          <a:p>
            <a:r>
              <a:rPr lang="is-IS" sz="54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space living</a:t>
            </a:r>
            <a:endParaRPr lang="is-IS" sz="54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8864"/>
            <a:ext cx="10515600" cy="4598099"/>
          </a:xfrm>
        </p:spPr>
        <p:txBody>
          <a:bodyPr>
            <a:normAutofit/>
          </a:bodyPr>
          <a:lstStyle/>
          <a:p>
            <a:r>
              <a:rPr lang="is-IS" b="1" dirty="0"/>
              <a:t>Í alþjóðlegum samanburði eru Íslendingar mjög aftarlega á merinni hvað þessi mál varðar og skipa sér í hóp með USA og Ástralíu. </a:t>
            </a:r>
            <a:endParaRPr lang="is-IS" b="1" dirty="0" smtClean="0"/>
          </a:p>
          <a:p>
            <a:r>
              <a:rPr lang="is-IS" b="1" dirty="0" smtClean="0"/>
              <a:t>Á meðan 60m2 íbúð þykir lítil fyrir einsakling hér á Íslandi, er meðalstærð fjölskylduíbúða í Hong Kong 43 m2</a:t>
            </a:r>
          </a:p>
          <a:p>
            <a:r>
              <a:rPr lang="is-IS" b="1" dirty="0" smtClean="0"/>
              <a:t>Þar eru svokallaðar Moskító apartments vinsælar, en þær eru 16m2 </a:t>
            </a:r>
          </a:p>
          <a:p>
            <a:r>
              <a:rPr lang="is-IS" b="1" dirty="0" smtClean="0"/>
              <a:t>Í Austur Evrópu eru flestar íbúðir rúmir 60 m2 og þar búa að jafnaði 3 kynslóðir.</a:t>
            </a:r>
          </a:p>
          <a:p>
            <a:r>
              <a:rPr lang="is-IS" b="1" dirty="0" smtClean="0"/>
              <a:t>Þar seljast ekki sófar, nema það sé hægt að breyta þeim í svefnsófa og nánast hvert einasta húsgagn hefur fleira en eitt hlutverk.</a:t>
            </a:r>
          </a:p>
          <a:p>
            <a:r>
              <a:rPr lang="is-IS" b="1" dirty="0" smtClean="0"/>
              <a:t>Er útilokað að reyna þetta hér? </a:t>
            </a:r>
            <a:endParaRPr lang="is-IS" b="1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793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93115"/>
          </a:xfrm>
        </p:spPr>
        <p:txBody>
          <a:bodyPr>
            <a:normAutofit fontScale="90000"/>
          </a:bodyPr>
          <a:lstStyle/>
          <a:p>
            <a:r>
              <a:rPr lang="is-IS" sz="60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space living.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44" y="1200912"/>
            <a:ext cx="11015472" cy="5242560"/>
          </a:xfrm>
        </p:spPr>
        <p:txBody>
          <a:bodyPr>
            <a:normAutofit fontScale="92500"/>
          </a:bodyPr>
          <a:lstStyle/>
          <a:p>
            <a:r>
              <a:rPr lang="is-IS" b="1" dirty="0" smtClean="0"/>
              <a:t>Gegnum árin hefur mönnum verið tíðrætt um að það þurfi að byggja minni íbúðir en þegar til kastanna hefur komið, þá hafa menn ekki stigið skrefið að fullu.</a:t>
            </a:r>
          </a:p>
          <a:p>
            <a:r>
              <a:rPr lang="is-IS" b="1" dirty="0"/>
              <a:t>Þær litlu íbúðir sem hafa verið byggðar hér eru flestar frá 55m2 og uppúr, en það er einfaldlega óþarflega stórt. </a:t>
            </a:r>
            <a:endParaRPr lang="is-IS" b="1" dirty="0" smtClean="0"/>
          </a:p>
          <a:p>
            <a:r>
              <a:rPr lang="is-IS" b="1" dirty="0" smtClean="0"/>
              <a:t>Mér finnst eins og  menn hafi skort kjark, látið undan freistingum og byggt mun stærri íbúðir en margir þarfnast.</a:t>
            </a:r>
          </a:p>
          <a:p>
            <a:r>
              <a:rPr lang="is-IS" b="1" dirty="0" smtClean="0"/>
              <a:t>Það eru án efa margar ástæður fyrir þessu,  hluti vandans er að mínu mati sá að þeir sem á endanum taka ákvarðanir, nota sjálfa sig sem viðmið um hvað þeir gætu hugsað sér að búa í smáu og eru búnir að gleyma eigin þörfum þegar þeir voru í kringum 25 ára aldurinn. </a:t>
            </a:r>
          </a:p>
          <a:p>
            <a:r>
              <a:rPr lang="is-IS" b="1" dirty="0" smtClean="0"/>
              <a:t>Það hefur í það minnsta verið reynsla mín eftir að þetta verkefni fór í gang, en nánast allir sem að þessu koma eru með ríka löngun í að stækka íbúðirnar</a:t>
            </a:r>
          </a:p>
        </p:txBody>
      </p:sp>
    </p:spTree>
    <p:extLst>
      <p:ext uri="{BB962C8B-B14F-4D97-AF65-F5344CB8AC3E}">
        <p14:creationId xmlns:p14="http://schemas.microsoft.com/office/powerpoint/2010/main" val="21046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835787"/>
          </a:xfrm>
        </p:spPr>
        <p:txBody>
          <a:bodyPr>
            <a:normAutofit/>
          </a:bodyPr>
          <a:lstStyle/>
          <a:p>
            <a:r>
              <a:rPr lang="is-IS" sz="54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Urriðaholtsstræti 10 - 12</a:t>
            </a:r>
            <a:endParaRPr lang="is-IS" sz="54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" y="1249680"/>
            <a:ext cx="10945368" cy="4927283"/>
          </a:xfrm>
        </p:spPr>
        <p:txBody>
          <a:bodyPr>
            <a:normAutofit/>
          </a:bodyPr>
          <a:lstStyle/>
          <a:p>
            <a:r>
              <a:rPr lang="is-IS" b="1" dirty="0" smtClean="0"/>
              <a:t>5 hæða hús, þar sem 4 efstu hæðirnar eru með smáíbúðum, en sú neðsta er atvinnuhúsnæði í bland við geymslur fyrir íbúðirnar á efri hæð. </a:t>
            </a:r>
          </a:p>
          <a:p>
            <a:r>
              <a:rPr lang="is-IS" b="1" dirty="0" smtClean="0"/>
              <a:t>Lögð á það áhersla að ekkert sé til sparað varðandi gæði og útlit,  en þetta hús verður fyrsta Svansvottaða fjölbýlishús sem reist hefur verið á Íslandi.</a:t>
            </a:r>
          </a:p>
          <a:p>
            <a:r>
              <a:rPr lang="is-IS" b="1" dirty="0" smtClean="0"/>
              <a:t>Íbúar eiga ekki að upplifa það að þeir séu á nokkurn hátt að búa við lakari gæði en aðrir íbúar í hverfinu, en íbúðirnar eiga að uppfylla allar venjulegar þarfir þeirra sem þar búa.</a:t>
            </a:r>
          </a:p>
          <a:p>
            <a:r>
              <a:rPr lang="is-IS" b="1" dirty="0" smtClean="0"/>
              <a:t>Húsið er á frábærum stað, austan við byggingu Náttúrufræðistofninar með útsýni út á hraunið og Vífilstaði. </a:t>
            </a:r>
          </a:p>
        </p:txBody>
      </p:sp>
    </p:spTree>
    <p:extLst>
      <p:ext uri="{BB962C8B-B14F-4D97-AF65-F5344CB8AC3E}">
        <p14:creationId xmlns:p14="http://schemas.microsoft.com/office/powerpoint/2010/main" val="12207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7869</TotalTime>
  <Words>1341</Words>
  <Application>Microsoft Office PowerPoint</Application>
  <PresentationFormat>Widescreen</PresentationFormat>
  <Paragraphs>111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Fedra Sans Std Bold</vt:lpstr>
      <vt:lpstr>Fedra Sans Std Light</vt:lpstr>
      <vt:lpstr>Fedra Sans Std Medium</vt:lpstr>
      <vt:lpstr>Fedra Serif B Std Book</vt:lpstr>
      <vt:lpstr>Verdana</vt:lpstr>
      <vt:lpstr>Office Theme</vt:lpstr>
      <vt:lpstr>PowerPoint Presentation</vt:lpstr>
      <vt:lpstr>Formáli </vt:lpstr>
      <vt:lpstr>Formáli</vt:lpstr>
      <vt:lpstr>Húsnæði fyrir starfsfólk</vt:lpstr>
      <vt:lpstr>Húsnæði fyrir starfsfólk</vt:lpstr>
      <vt:lpstr>Small space living.</vt:lpstr>
      <vt:lpstr>Small space living</vt:lpstr>
      <vt:lpstr>Small space living.</vt:lpstr>
      <vt:lpstr>Urriðaholtsstræti 10 - 12</vt:lpstr>
      <vt:lpstr>Yfirlitsmynd</vt:lpstr>
      <vt:lpstr>PowerPoint Presentation</vt:lpstr>
      <vt:lpstr>Urriðaholtsstræti 10 - 12</vt:lpstr>
      <vt:lpstr>PowerPoint Presentation</vt:lpstr>
      <vt:lpstr>PowerPoint Presentation</vt:lpstr>
      <vt:lpstr>Stúdíó íbúðir, smáíbúðir</vt:lpstr>
      <vt:lpstr>PowerPoint Presentation</vt:lpstr>
      <vt:lpstr>PowerPoint Presentation</vt:lpstr>
      <vt:lpstr>PowerPoint Presentation</vt:lpstr>
      <vt:lpstr>PowerPoint Presentation</vt:lpstr>
      <vt:lpstr>Fyrstu niðurstöður </vt:lpstr>
      <vt:lpstr>Fyrstu niðurstöður </vt:lpstr>
      <vt:lpstr>Fyrstu niðurstöður</vt:lpstr>
      <vt:lpstr>PowerPoint Presentation</vt:lpstr>
      <vt:lpstr>PowerPoint Presentation</vt:lpstr>
    </vt:vector>
  </TitlesOfParts>
  <Company>IKEA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Þórarinn Ævarsson</dc:creator>
  <cp:lastModifiedBy>Hrafnhildur Sif Hrafnsdóttir</cp:lastModifiedBy>
  <cp:revision>32</cp:revision>
  <dcterms:created xsi:type="dcterms:W3CDTF">2017-03-24T11:00:48Z</dcterms:created>
  <dcterms:modified xsi:type="dcterms:W3CDTF">2017-03-30T11:07:04Z</dcterms:modified>
</cp:coreProperties>
</file>